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sldIdLst>
    <p:sldId id="256" r:id="rId2"/>
    <p:sldId id="294" r:id="rId3"/>
    <p:sldId id="258" r:id="rId4"/>
    <p:sldId id="259" r:id="rId5"/>
    <p:sldId id="260" r:id="rId6"/>
    <p:sldId id="293" r:id="rId7"/>
    <p:sldId id="265" r:id="rId8"/>
    <p:sldId id="261" r:id="rId9"/>
    <p:sldId id="262" r:id="rId10"/>
    <p:sldId id="292" r:id="rId11"/>
    <p:sldId id="264" r:id="rId12"/>
    <p:sldId id="263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2" r:id="rId27"/>
    <p:sldId id="281" r:id="rId28"/>
    <p:sldId id="280" r:id="rId29"/>
    <p:sldId id="295" r:id="rId30"/>
    <p:sldId id="296" r:id="rId31"/>
    <p:sldId id="297" r:id="rId32"/>
    <p:sldId id="298" r:id="rId33"/>
    <p:sldId id="300" r:id="rId34"/>
    <p:sldId id="301" r:id="rId35"/>
    <p:sldId id="299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5" r:id="rId54"/>
    <p:sldId id="324" r:id="rId55"/>
    <p:sldId id="326" r:id="rId56"/>
    <p:sldId id="327" r:id="rId57"/>
    <p:sldId id="319" r:id="rId58"/>
    <p:sldId id="320" r:id="rId59"/>
    <p:sldId id="321" r:id="rId60"/>
    <p:sldId id="323" r:id="rId61"/>
    <p:sldId id="32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52EF-C543-4988-84FC-DEFA9AC8EAEE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14600-EE26-4178-A567-01ADDAF0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7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7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9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4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1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7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3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2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8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2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11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9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7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8/8/2021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Data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Chapter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67C14-5A55-4785-8D5C-C0A59206FD81}"/>
              </a:ext>
            </a:extLst>
          </p:cNvPr>
          <p:cNvSpPr txBox="1"/>
          <p:nvPr/>
        </p:nvSpPr>
        <p:spPr>
          <a:xfrm>
            <a:off x="86868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Compiled by </a:t>
            </a:r>
            <a:r>
              <a:rPr lang="en-US" dirty="0" err="1"/>
              <a:t>Yaynshet</a:t>
            </a:r>
            <a:r>
              <a:rPr lang="en-US" dirty="0"/>
              <a:t>. 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4457-AFA0-4FE1-AA5E-EE6182B3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05F2-351A-42DB-8AFD-1753666A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12D5E-F98D-44B8-B76C-CF9F3D1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ADVANTAGES of Network Data Model: 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828800" y="2438401"/>
            <a:ext cx="8001000" cy="380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advantages include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simplicity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access flexibility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conformance to standards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handle more relationship types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promote database integrity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 for data independence.</a:t>
            </a:r>
          </a:p>
          <a:p>
            <a:pPr marL="0" indent="0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2224C-CA16-4BDB-AEC7-DAF14806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555F-BB83-4FE5-A9D3-5CAEAB12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43E6-5FAC-4258-8CAE-6D85CAAF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3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3552-5E99-4B06-8D57-DD9B3060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br>
              <a:rPr lang="en-US" b="1" dirty="0"/>
            </a:br>
            <a:r>
              <a:rPr lang="en-US" b="1" dirty="0"/>
              <a:t>DISADVANTAGES of Network Data Model: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9600" b="0" i="0" dirty="0">
                <a:solidFill>
                  <a:schemeClr val="tx1"/>
                </a:solidFill>
                <a:effectLst/>
                <a:latin typeface="rubik"/>
              </a:rPr>
              <a:t>The structure is difficult to change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9600" b="0" i="0" dirty="0">
                <a:solidFill>
                  <a:schemeClr val="tx1"/>
                </a:solidFill>
                <a:effectLst/>
                <a:latin typeface="rubik"/>
              </a:rPr>
              <a:t> This type of system is very complex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9600" b="0" i="0" dirty="0">
                <a:solidFill>
                  <a:schemeClr val="tx1"/>
                </a:solidFill>
                <a:effectLst/>
                <a:latin typeface="rubik"/>
              </a:rPr>
              <a:t>There is a lack of structural independence.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9600" b="0" i="0" dirty="0">
                <a:solidFill>
                  <a:schemeClr val="tx1"/>
                </a:solidFill>
                <a:effectLst/>
                <a:latin typeface="rubik"/>
              </a:rPr>
              <a:t>In summary the network database model is similar but different than the hierarchal database model.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9600" dirty="0">
                <a:solidFill>
                  <a:schemeClr val="tx1"/>
                </a:solidFill>
                <a:latin typeface="rubik"/>
              </a:rPr>
              <a:t>B</a:t>
            </a:r>
            <a:r>
              <a:rPr lang="en-US" sz="9600" b="0" i="0" dirty="0">
                <a:solidFill>
                  <a:schemeClr val="tx1"/>
                </a:solidFill>
                <a:effectLst/>
                <a:latin typeface="rubik"/>
              </a:rPr>
              <a:t>ut the network database model should be used when it is necessary to have a flexible way of representing objects and their relationships.</a:t>
            </a:r>
            <a:endParaRPr lang="en-US" sz="9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71CA-DE25-419B-BF3D-3F1DFCB1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DC144-1EB7-419E-91DB-93D5846E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CCA48-5832-4D2F-9BA2-EAE4EEEA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CE3B-ECE7-45B1-9564-BAFDF88B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Relational Data Model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popular and extensively used data model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 relational data model.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data model allows the data to be stored in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tables called a relation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relations are normalized and the normalized relation values are known as atomic values.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of the rows in a relation is called tuples which contains the unique value.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table is called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=&gt; equivalent to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attributes are the values in each of the columns which are of the same domain.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 table is called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=&gt; equivalent to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define more flexible and complex relationship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D861E-5050-4613-B2C1-5472BD70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DE08D-B5BD-4FAB-9E61-F89F5331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5719-1FC4-443A-A92F-B6BC330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2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3F737-2B30-4F97-B991-7BF46B9F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sz="2500" dirty="0">
                <a:solidFill>
                  <a:schemeClr val="tx1"/>
                </a:solidFill>
              </a:rPr>
              <a:t>The tables seem to be independent but are </a:t>
            </a:r>
            <a:r>
              <a:rPr lang="en-US" sz="2500" dirty="0">
                <a:solidFill>
                  <a:srgbClr val="FF0000"/>
                </a:solidFill>
              </a:rPr>
              <a:t>related some how </a:t>
            </a:r>
          </a:p>
          <a:p>
            <a:pPr lvl="0"/>
            <a:r>
              <a:rPr lang="en-US" sz="2500" dirty="0">
                <a:solidFill>
                  <a:schemeClr val="tx1"/>
                </a:solidFill>
              </a:rPr>
              <a:t>No physical consideration of the storage is required by the user </a:t>
            </a:r>
          </a:p>
          <a:p>
            <a:pPr lvl="0"/>
            <a:r>
              <a:rPr lang="en-US" sz="2500" dirty="0">
                <a:solidFill>
                  <a:schemeClr val="tx1"/>
                </a:solidFill>
              </a:rPr>
              <a:t>Many tables are merged together to come up with a new virtual view of the relationship</a:t>
            </a:r>
            <a:endParaRPr lang="en-US" sz="2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Alternative terminologies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Relation=Table = File </a:t>
            </a:r>
          </a:p>
          <a:p>
            <a:r>
              <a:rPr lang="en-US" sz="2000" dirty="0">
                <a:solidFill>
                  <a:schemeClr val="tx1"/>
                </a:solidFill>
              </a:rPr>
              <a:t>Tuple = Row = Record </a:t>
            </a:r>
          </a:p>
          <a:p>
            <a:r>
              <a:rPr lang="en-US" sz="2000" dirty="0">
                <a:solidFill>
                  <a:schemeClr val="tx1"/>
                </a:solidFill>
              </a:rPr>
              <a:t>Attribute = Column = Field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1" y="3810000"/>
            <a:ext cx="4648200" cy="2514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22557-9329-44A3-B9EF-84773497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EE2C3-1424-4108-9470-0E07E089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3D10A-866B-44E9-B589-A953546B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5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30F8-17A9-4E74-8EC4-81EF1330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rows</a:t>
            </a:r>
            <a:r>
              <a:rPr lang="en-US" dirty="0">
                <a:solidFill>
                  <a:schemeClr val="tx1"/>
                </a:solidFill>
              </a:rPr>
              <a:t> represent </a:t>
            </a:r>
            <a:r>
              <a:rPr lang="en-US" dirty="0">
                <a:solidFill>
                  <a:srgbClr val="FF0000"/>
                </a:solidFill>
              </a:rPr>
              <a:t>records</a:t>
            </a:r>
            <a:r>
              <a:rPr lang="en-US" dirty="0">
                <a:solidFill>
                  <a:schemeClr val="tx1"/>
                </a:solidFill>
              </a:rPr>
              <a:t> (collections of </a:t>
            </a:r>
            <a:r>
              <a:rPr lang="en-US" dirty="0">
                <a:solidFill>
                  <a:srgbClr val="FF0000"/>
                </a:solidFill>
              </a:rPr>
              <a:t>information</a:t>
            </a:r>
            <a:r>
              <a:rPr lang="en-US" dirty="0">
                <a:solidFill>
                  <a:schemeClr val="tx1"/>
                </a:solidFill>
              </a:rPr>
              <a:t> about separate items)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  <a:r>
              <a:rPr lang="en-US" dirty="0">
                <a:solidFill>
                  <a:schemeClr val="tx1"/>
                </a:solidFill>
              </a:rPr>
              <a:t> represent </a:t>
            </a:r>
            <a:r>
              <a:rPr lang="en-US" dirty="0">
                <a:solidFill>
                  <a:srgbClr val="FF0000"/>
                </a:solidFill>
              </a:rPr>
              <a:t>fields</a:t>
            </a:r>
            <a:r>
              <a:rPr lang="en-US" dirty="0">
                <a:solidFill>
                  <a:schemeClr val="tx1"/>
                </a:solidFill>
              </a:rPr>
              <a:t> (particular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>
                <a:solidFill>
                  <a:schemeClr val="tx1"/>
                </a:solidFill>
              </a:rPr>
              <a:t> of a record)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Conducts searches by using data in specified columns of one table to find additional data in another table </a:t>
            </a:r>
          </a:p>
          <a:p>
            <a:r>
              <a:rPr lang="en-US" dirty="0">
                <a:solidFill>
                  <a:schemeClr val="tx1"/>
                </a:solidFill>
              </a:rPr>
              <a:t>In conducting searches, a relational database </a:t>
            </a:r>
            <a:r>
              <a:rPr lang="en-US" dirty="0">
                <a:solidFill>
                  <a:srgbClr val="FF0000"/>
                </a:solidFill>
              </a:rPr>
              <a:t>matches information from a field in one table </a:t>
            </a:r>
            <a:r>
              <a:rPr lang="en-US" dirty="0">
                <a:solidFill>
                  <a:schemeClr val="tx1"/>
                </a:solidFill>
              </a:rPr>
              <a:t>with information in a </a:t>
            </a:r>
            <a:r>
              <a:rPr lang="en-US" dirty="0">
                <a:solidFill>
                  <a:srgbClr val="FF0000"/>
                </a:solidFill>
              </a:rPr>
              <a:t>corresponding field of another table </a:t>
            </a:r>
            <a:r>
              <a:rPr lang="en-US" dirty="0">
                <a:solidFill>
                  <a:schemeClr val="tx1"/>
                </a:solidFill>
              </a:rPr>
              <a:t>to produce a third table that </a:t>
            </a:r>
            <a:r>
              <a:rPr lang="en-US" dirty="0">
                <a:solidFill>
                  <a:srgbClr val="FF0000"/>
                </a:solidFill>
              </a:rPr>
              <a:t>combines requested data from both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D195-B754-44B5-8A60-D94310CE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2A843-C042-47FE-92BF-1150EDAF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63DA9-B227-4C43-8092-33ECE37C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6958-59F3-4B15-AA21-80C286E0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/>
              <a:t>Properties of Relational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rgbClr val="FF0000"/>
                </a:solidFill>
              </a:rPr>
              <a:t>row</a:t>
            </a:r>
            <a:r>
              <a:rPr lang="en-US" dirty="0">
                <a:solidFill>
                  <a:schemeClr val="tx1"/>
                </a:solidFill>
              </a:rPr>
              <a:t> of a table is </a:t>
            </a:r>
            <a:r>
              <a:rPr lang="en-US" dirty="0">
                <a:solidFill>
                  <a:srgbClr val="FF0000"/>
                </a:solidFill>
              </a:rPr>
              <a:t>uniquely identified </a:t>
            </a:r>
            <a:r>
              <a:rPr lang="en-US" dirty="0">
                <a:solidFill>
                  <a:schemeClr val="tx1"/>
                </a:solidFill>
              </a:rPr>
              <a:t>by a </a:t>
            </a:r>
            <a:r>
              <a:rPr lang="en-US" b="1" dirty="0">
                <a:solidFill>
                  <a:srgbClr val="FF0000"/>
                </a:solidFill>
              </a:rPr>
              <a:t>PRIMARY KEY </a:t>
            </a:r>
            <a:r>
              <a:rPr lang="en-US" dirty="0">
                <a:solidFill>
                  <a:schemeClr val="tx1"/>
                </a:solidFill>
              </a:rPr>
              <a:t>composed of one or more columns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rgbClr val="FF0000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in a relation must be </a:t>
            </a:r>
            <a:r>
              <a:rPr lang="en-US" dirty="0">
                <a:solidFill>
                  <a:srgbClr val="FF0000"/>
                </a:solidFill>
              </a:rPr>
              <a:t>unique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Group of columns</a:t>
            </a:r>
            <a:r>
              <a:rPr lang="en-US" dirty="0">
                <a:solidFill>
                  <a:schemeClr val="tx1"/>
                </a:solidFill>
              </a:rPr>
              <a:t>, that uniquely identifies a row in a table is called a </a:t>
            </a:r>
            <a:r>
              <a:rPr lang="en-US" b="1" dirty="0">
                <a:solidFill>
                  <a:schemeClr val="tx1"/>
                </a:solidFill>
              </a:rPr>
              <a:t>CANDIDATE KEY 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b="1" dirty="0">
                <a:solidFill>
                  <a:schemeClr val="tx1"/>
                </a:solidFill>
              </a:rPr>
              <a:t>ENTITY INTEGRITY RULE </a:t>
            </a:r>
            <a:r>
              <a:rPr lang="en-US" dirty="0">
                <a:solidFill>
                  <a:schemeClr val="tx1"/>
                </a:solidFill>
              </a:rPr>
              <a:t>of the model states that </a:t>
            </a:r>
            <a:r>
              <a:rPr lang="en-US" dirty="0">
                <a:solidFill>
                  <a:srgbClr val="FF0000"/>
                </a:solidFill>
              </a:rPr>
              <a:t>no component of the primary key may contain a </a:t>
            </a:r>
            <a:r>
              <a:rPr lang="en-US" b="1" dirty="0">
                <a:solidFill>
                  <a:srgbClr val="FF0000"/>
                </a:solidFill>
              </a:rPr>
              <a:t>NULL </a:t>
            </a:r>
            <a:r>
              <a:rPr lang="en-US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 column or combination of columns that </a:t>
            </a:r>
            <a:r>
              <a:rPr lang="en-US" dirty="0">
                <a:solidFill>
                  <a:srgbClr val="FF0000"/>
                </a:solidFill>
              </a:rPr>
              <a:t>matches the primary key of another table </a:t>
            </a:r>
            <a:r>
              <a:rPr lang="en-US" dirty="0">
                <a:solidFill>
                  <a:schemeClr val="tx1"/>
                </a:solidFill>
              </a:rPr>
              <a:t>is called a </a:t>
            </a:r>
            <a:r>
              <a:rPr lang="en-US" b="1" dirty="0">
                <a:solidFill>
                  <a:schemeClr val="tx1"/>
                </a:solidFill>
              </a:rPr>
              <a:t>FOREIGN KEY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Foreign key is Used to cross-reference tables.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4A10-AB12-4AB1-9EE6-7AD91E8A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41734-6D3D-420B-AA29-50A6C07A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74BA5-4551-400B-997B-393BE42C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0201-181F-435A-A9DC-BB515DF2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Properties of Relational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REFERENTIAL INTEGRITY RULE </a:t>
            </a:r>
            <a:r>
              <a:rPr lang="en-US" dirty="0">
                <a:solidFill>
                  <a:schemeClr val="tx1"/>
                </a:solidFill>
              </a:rPr>
              <a:t>of the model states that, </a:t>
            </a:r>
            <a:r>
              <a:rPr lang="en-US" dirty="0">
                <a:solidFill>
                  <a:srgbClr val="FF0000"/>
                </a:solidFill>
              </a:rPr>
              <a:t>for every foreign key value in a table </a:t>
            </a:r>
            <a:r>
              <a:rPr lang="en-US" dirty="0">
                <a:solidFill>
                  <a:schemeClr val="tx1"/>
                </a:solidFill>
              </a:rPr>
              <a:t>there must be a </a:t>
            </a:r>
            <a:r>
              <a:rPr lang="en-US" dirty="0">
                <a:solidFill>
                  <a:srgbClr val="FF0000"/>
                </a:solidFill>
              </a:rPr>
              <a:t>corresponding primary key value in another table</a:t>
            </a:r>
            <a:r>
              <a:rPr lang="en-US" dirty="0">
                <a:solidFill>
                  <a:schemeClr val="tx1"/>
                </a:solidFill>
              </a:rPr>
              <a:t> in the database or it should be </a:t>
            </a:r>
            <a:r>
              <a:rPr lang="en-US" b="1" dirty="0">
                <a:solidFill>
                  <a:schemeClr val="tx1"/>
                </a:solidFill>
              </a:rPr>
              <a:t>NULL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r>
              <a:rPr lang="en-US" dirty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rgbClr val="FF0000"/>
                </a:solidFill>
              </a:rPr>
              <a:t>tables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LOGICAL ENTITIES 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table is </a:t>
            </a:r>
            <a:r>
              <a:rPr lang="en-US" dirty="0">
                <a:solidFill>
                  <a:schemeClr val="tx1"/>
                </a:solidFill>
              </a:rPr>
              <a:t>either a </a:t>
            </a:r>
            <a:r>
              <a:rPr lang="en-US" b="1" dirty="0">
                <a:solidFill>
                  <a:schemeClr val="tx1"/>
                </a:solidFill>
              </a:rPr>
              <a:t>BASE TABLES </a:t>
            </a:r>
            <a:r>
              <a:rPr lang="en-US" dirty="0">
                <a:solidFill>
                  <a:schemeClr val="tx1"/>
                </a:solidFill>
              </a:rPr>
              <a:t>(Named Relations) or </a:t>
            </a:r>
            <a:r>
              <a:rPr lang="en-US" b="1" dirty="0">
                <a:solidFill>
                  <a:schemeClr val="tx1"/>
                </a:solidFill>
              </a:rPr>
              <a:t>VIEWS</a:t>
            </a:r>
            <a:r>
              <a:rPr lang="en-US" dirty="0">
                <a:solidFill>
                  <a:schemeClr val="tx1"/>
                </a:solidFill>
              </a:rPr>
              <a:t> (Unnamed Relations) 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Only Base Tables are physically stored 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VIEWS</a:t>
            </a:r>
            <a:r>
              <a:rPr lang="en-US" dirty="0">
                <a:solidFill>
                  <a:schemeClr val="tx1"/>
                </a:solidFill>
              </a:rPr>
              <a:t> are </a:t>
            </a:r>
            <a:r>
              <a:rPr lang="en-US" dirty="0">
                <a:solidFill>
                  <a:srgbClr val="FF0000"/>
                </a:solidFill>
              </a:rPr>
              <a:t>derived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>
                <a:solidFill>
                  <a:srgbClr val="FF0000"/>
                </a:solidFill>
              </a:rPr>
              <a:t>BASE TABLES </a:t>
            </a:r>
            <a:r>
              <a:rPr lang="en-US" dirty="0">
                <a:solidFill>
                  <a:schemeClr val="tx1"/>
                </a:solidFill>
              </a:rPr>
              <a:t>with SQL instructions like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[SELECT .. FROM .. WHERE .. ORDER BY]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E1363-399E-4751-8E62-073F20D3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2CBD1-7596-4E00-A6F6-D1FF9401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A5202-8A91-4508-BB8E-CD6931AB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16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6D55-F290-4A4D-9D05-3B5EE22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Properties of Relational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Order</a:t>
            </a:r>
            <a:r>
              <a:rPr lang="en-US" dirty="0">
                <a:solidFill>
                  <a:schemeClr val="tx1"/>
                </a:solidFill>
              </a:rPr>
              <a:t> of rows and columns is </a:t>
            </a:r>
            <a:r>
              <a:rPr lang="en-US" dirty="0">
                <a:solidFill>
                  <a:srgbClr val="FF0000"/>
                </a:solidFill>
              </a:rPr>
              <a:t>immaterial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Entries with repeating groups are said to be un-normalized </a:t>
            </a:r>
            <a:endParaRPr lang="en-US" sz="2800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rgbClr val="FF0000"/>
                </a:solidFill>
              </a:rPr>
              <a:t>Entries</a:t>
            </a:r>
            <a:r>
              <a:rPr lang="en-US" dirty="0">
                <a:solidFill>
                  <a:schemeClr val="tx1"/>
                </a:solidFill>
              </a:rPr>
              <a:t> are </a:t>
            </a:r>
            <a:r>
              <a:rPr lang="en-US" dirty="0">
                <a:solidFill>
                  <a:srgbClr val="FF0000"/>
                </a:solidFill>
              </a:rPr>
              <a:t>single-valued </a:t>
            </a:r>
            <a:endParaRPr lang="en-US" sz="2800" dirty="0">
              <a:solidFill>
                <a:srgbClr val="FF0000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rgbClr val="FF0000"/>
                </a:solidFill>
              </a:rPr>
              <a:t>column</a:t>
            </a:r>
            <a:r>
              <a:rPr lang="en-US" dirty="0">
                <a:solidFill>
                  <a:schemeClr val="tx1"/>
                </a:solidFill>
              </a:rPr>
              <a:t> (field or attribute) has a </a:t>
            </a:r>
            <a:r>
              <a:rPr lang="en-US" dirty="0">
                <a:solidFill>
                  <a:srgbClr val="FF0000"/>
                </a:solidFill>
              </a:rPr>
              <a:t>distinct name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NB: All values in a column represent the same attribute and have the same data format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00114-EFDA-47D1-9B84-87C42BEF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752C8-251B-43D9-A9CC-FA926FA8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CD843-8746-4B5E-83DA-96295442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881-3402-4177-AF40-8E8E0BDD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Building Blocks of Relational Model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 building blocks of the relational data model are: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Entities</a:t>
            </a:r>
            <a:r>
              <a:rPr lang="en-US" dirty="0">
                <a:solidFill>
                  <a:schemeClr val="tx1"/>
                </a:solidFill>
              </a:rPr>
              <a:t>: real world physical or logical object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Attributes</a:t>
            </a:r>
            <a:r>
              <a:rPr lang="en-US" dirty="0">
                <a:solidFill>
                  <a:schemeClr val="tx1"/>
                </a:solidFill>
              </a:rPr>
              <a:t>: properties used to describe each Entity or real world object.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: the association between Entities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Constraints</a:t>
            </a:r>
            <a:r>
              <a:rPr lang="en-US" dirty="0">
                <a:solidFill>
                  <a:schemeClr val="tx1"/>
                </a:solidFill>
              </a:rPr>
              <a:t>: rules that should be obeyed while manipulating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A46F1-4740-46B3-92DE-50CF58E3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4A567-863B-4597-9BBD-C58CDF2C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DE07-840F-41B6-AA06-ADCE3AD0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persons, places, things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 which the organization has to deal with. </a:t>
            </a:r>
          </a:p>
          <a:p>
            <a:pPr lvl="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given to an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always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 noun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of each item to be stored in it.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E.g.: student NOT students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044B-5756-44E1-A2B5-E96128C2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0C4D-4A59-4885-94B6-91B3DE34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FC613-89CD-4BEE-8CCD-0549C8B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6F8-1117-475C-8896-49AF29ED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0B474-51DC-4486-81BE-2662F971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Database model in the DBMS explains</a:t>
            </a:r>
          </a:p>
          <a:p>
            <a:pPr lvl="2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logic behind the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a Database system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should usually include </a:t>
            </a:r>
          </a:p>
          <a:p>
            <a:pPr lvl="2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are represented as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ER model, </a:t>
            </a:r>
          </a:p>
          <a:p>
            <a:pPr lvl="2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the tables and objects, and</a:t>
            </a:r>
          </a:p>
          <a:p>
            <a:pPr lvl="2"/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provided by the project team in order to settle on how data can be stored &amp; accessed, granted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Model: higher-level language with sets of concepts to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a database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certain constraints that the database should obey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 model is a description of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way that data is stored in a database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34D8E-20AC-45B4-8F8D-F62793B1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25C3-0B34-45EF-9AA6-3E93C06B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9A32-B5A3-4DAD-82D7-61186ED9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8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A7BF-B73B-4FC1-B0B0-F06A480F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relation has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describes the columns, or fields and the relation itself</a:t>
            </a: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Existence Dependency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dependence of an entity on the existence of one or more entities.</a:t>
            </a: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entity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 entity that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exist without the entity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which it has a relationship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E93D-CB75-4C75-AB40-516ACDE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B307F-610D-43C3-A0D7-6043DC53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7765C-FB0C-4B3D-9BF9-B0B59644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items of information which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characterize and describe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Attributes are pieces of information ABOUT entities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6A37B-551F-4879-B3E0-60799596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3D13-2703-4230-AAED-D36A17F6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7D01-B02A-4B60-9D7D-C881AAAC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58E5-4380-4089-A9A5-215F165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7333"/>
            <a:ext cx="9601196" cy="1303867"/>
          </a:xfrm>
        </p:spPr>
        <p:txBody>
          <a:bodyPr/>
          <a:lstStyle/>
          <a:p>
            <a:r>
              <a:rPr lang="en-US" dirty="0"/>
              <a:t>Building blocks of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679" y="1769532"/>
            <a:ext cx="9601196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this level we need to know such things as: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name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 </a:t>
            </a:r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explanatory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words or phrases)</a:t>
            </a:r>
          </a:p>
          <a:p>
            <a:pPr lvl="0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domain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which attribute values are taken </a:t>
            </a:r>
          </a:p>
          <a:p>
            <a:pPr lvl="1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DOMAIN is a set of values from which attribute values may be taken.)</a:t>
            </a:r>
          </a:p>
          <a:p>
            <a:pPr lvl="2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Each attribute has values taken from a </a:t>
            </a:r>
            <a:r>
              <a:rPr lang="en-US" sz="17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3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the domain of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that for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the attribute is part of the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 identifier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(attributes which just describe an entity and those which help to identify it uniquely)</a:t>
            </a:r>
          </a:p>
          <a:p>
            <a:pPr lvl="0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it is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permanent or time-varying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(which attributes may change their values over time) </a:t>
            </a:r>
          </a:p>
          <a:p>
            <a:pPr lvl="0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it is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or optional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entity (whose values will sometimes be unknown or irrelevant)</a:t>
            </a:r>
          </a:p>
          <a:p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EBB9A-7571-45F9-9033-98715D87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4236E-FFEE-4027-ACC5-97AD7E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54B1-CD35-4090-9748-71B28543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A7FC-045A-459D-BAD1-77EC5007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9586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blocks…Types of Attributes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9601196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(1)Simple (atomic) Vs Composite attributes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 a single value (not divided into sub parts)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E.g. Age, gender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Divided into sub parts (composed of other attributes)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E.g. Name, address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(2)Single-valued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multi-valued attributes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Single-valued :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only single value(the value may change but has only one value at one time)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E.g. Name, Sex, Id. No.,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color_of_eyes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Multi-Valued: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more than one value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E.g. Address, dependent-name Person may have several college degrees, several languages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B9A95-282C-4D8C-8F03-E0E2C6FE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EE5AD-FB61-4624-B442-589E3696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666F-935B-4B41-94FD-07AF06FF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4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C64C-CDD1-42CD-B747-AF731588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346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blocks… Types of Attributes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1295400"/>
            <a:ext cx="9601196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(3)Stored vs. Derived Attribute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 : not possible to derive or compute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E.g. Name, Address 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Derived: The value may be derived (computed) from the values of other attributes. 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E.g. :</a:t>
            </a:r>
          </a:p>
          <a:p>
            <a:pPr lvl="2" indent="-34290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(current year – year of birth</a:t>
            </a:r>
          </a:p>
          <a:p>
            <a:pPr lvl="2" indent="-34290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employment (current date- start date) </a:t>
            </a:r>
          </a:p>
          <a:p>
            <a:pPr lvl="2" indent="-34290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Profit (earning-cost) </a:t>
            </a:r>
          </a:p>
          <a:p>
            <a:pPr lvl="2" indent="-34290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G.P.A (grade point/credit hours)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 Null Values 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NULL applies to attributes which are not applicable or which do not have values. </a:t>
            </a:r>
          </a:p>
          <a:p>
            <a:pPr marL="800100" lvl="2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You may enter the value NA (meaning not applicable) </a:t>
            </a:r>
          </a:p>
          <a:p>
            <a:pPr marL="0" indent="-57150"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NB: Value of a key attribute cannot be null.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value – is the value assumed value if no explicit value</a:t>
            </a:r>
          </a:p>
          <a:p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6050-98AF-4ABF-ADF8-275D7232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B3736-6B71-44E6-B087-0C9B52E3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6FA85-5782-47DF-9CC4-B27028BB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7138-5E9C-4CBA-8947-F9B5BB37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RELATIONSHIP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any business processing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object may be associated with another object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some event.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Such kind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what we call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entity objects.</a:t>
            </a:r>
          </a:p>
          <a:p>
            <a:pPr lvl="0"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entities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setting of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one part of the database to another.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be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a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or phrase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explains its function 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8D685-1054-4C3F-A926-8C974261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32AF-C13C-4DA6-9B35-5D02893B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9BF24-9DCC-4317-89A0-19CFD868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8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F6E1-E488-4FA4-AD19-17E06079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Degree of relationship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important point about a relationship is </a:t>
            </a:r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entities participate in it. 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entities participating in a relationship is called the </a:t>
            </a: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relationship.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UNARY/RECURSIVE RELATIONSHIP: </a:t>
            </a:r>
            <a:r>
              <a:rPr lang="en-US" sz="17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Tuples/records of a Single entity are related with each other.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RELATIONSHIPS: </a:t>
            </a:r>
            <a:r>
              <a:rPr lang="en-US" sz="17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Tuples/records of two entities are associated in a relationship 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TERNARY RELATIONSHIP: </a:t>
            </a:r>
            <a:r>
              <a:rPr lang="en-US" sz="17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Tuples/records of three different entities are associated 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generalized one: </a:t>
            </a:r>
          </a:p>
          <a:p>
            <a:pPr lvl="2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N-NARY RELATIONSHIP: </a:t>
            </a:r>
            <a:r>
              <a:rPr lang="en-US" sz="17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Tuples from arbitrary number of entity sets are participating in a relationship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A7C0D-C1B7-4157-A3AF-588DD6DF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EE89-D40B-4185-999E-2968BDA3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25D3-EF58-43F9-919A-ED78C21C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6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D99F-213B-4AFF-9903-3DA3394B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Cardinality of a Relationship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instances participating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associated with a single instance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an entity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relationship is called 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CARDINALITY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relationship.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ONE-TO-ONE: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 tuple is associated with only one other tuple.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Building – Location: - as a single building will be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single location and as a single location will only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accommodate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single Building. 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4604-2496-44BD-82E1-C1F66AC9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C92B-FFFB-45CC-BFDE-598DCCA6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6B4B-018C-4AD4-AF35-9766EE4F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08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0080-2ADF-4E58-8AAA-FB1DAC00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00099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Cardinality of a Relationship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210" y="2123844"/>
            <a:ext cx="9601196" cy="3318936"/>
          </a:xfrm>
        </p:spPr>
        <p:txBody>
          <a:bodyPr>
            <a:noAutofit/>
          </a:bodyPr>
          <a:lstStyle/>
          <a:p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ONE-TO-MANY: one tuple can be associated with many other tuples, but not the reverse. </a:t>
            </a:r>
          </a:p>
          <a:p>
            <a:pPr lvl="1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Department-Student: - as one department can have multiple students.</a:t>
            </a:r>
          </a:p>
          <a:p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MANY-TO-ONE: many tuples are associated with one tuple but not the reverse.</a:t>
            </a:r>
          </a:p>
          <a:p>
            <a:pPr lvl="1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Employee – Department: as many employees belong to a single department</a:t>
            </a:r>
          </a:p>
          <a:p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MANY-TO-MANY: one tuple is associated with many other tuples and from the other side, with a different role name one tuple will be associated with many tuples</a:t>
            </a:r>
          </a:p>
          <a:p>
            <a:pPr lvl="1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Student – Course: - as </a:t>
            </a: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student can take many courses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course can be attended by many students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28CFF-8E47-417A-A8C7-51309A3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5157F-1EBE-406E-825A-40EC5549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30C-D702-4342-A8BD-91B922AA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D631-14B9-4C2E-8685-AE13CE8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0DE5-A943-4156-BF44-F546CE5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292625"/>
            <a:ext cx="9601196" cy="3318936"/>
          </a:xfrm>
        </p:spPr>
        <p:txBody>
          <a:bodyPr>
            <a:noAutofit/>
          </a:bodyPr>
          <a:lstStyle/>
          <a:p>
            <a:r>
              <a:rPr lang="en-US" sz="25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Structured Query Language (SQL) is the set of </a:t>
            </a:r>
            <a:r>
              <a:rPr lang="en-US" sz="25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used to interact </a:t>
            </a:r>
            <a:r>
              <a:rPr lang="en-US" sz="25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 </a:t>
            </a:r>
            <a:r>
              <a:rPr lang="en-US" sz="2500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r>
              <a:rPr lang="en-US" sz="25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fact, </a:t>
            </a:r>
            <a:r>
              <a:rPr lang="en-US" sz="210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only language that most Relational databases understand.</a:t>
            </a:r>
          </a:p>
          <a:p>
            <a:r>
              <a:rPr lang="en-US" sz="25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Whenever you interact with such a database, </a:t>
            </a:r>
          </a:p>
          <a:p>
            <a:pPr lvl="1"/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software </a:t>
            </a:r>
            <a:r>
              <a:rPr lang="en-US" sz="21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translates</a:t>
            </a:r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</a:t>
            </a:r>
            <a:r>
              <a:rPr lang="en-US" sz="21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(whether they are mouse clicks or form entries) </a:t>
            </a:r>
            <a:r>
              <a:rPr lang="en-US" sz="21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 a SQL statement that the database knows </a:t>
            </a:r>
            <a:r>
              <a:rPr lang="en-US" sz="21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interpret.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52F0-9D5B-47A3-93BE-BB1E155E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06EC-E023-4835-AB9C-62FEFD95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3125C-57F5-4474-9736-72F9DC1C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01BE-3724-455D-A726-A8488F26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299251"/>
            <a:ext cx="9601196" cy="33189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it is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collection of tools or concepts for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relationships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semantics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constraints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 to represent the data in an understandable way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of the different  Data Models 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Data Model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Data Model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Data Model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356B-36EE-40CB-9B3E-61F4F61F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D841-FD1B-4174-B352-BA34A3F8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EF0B8-4DAA-47CF-A443-0CAE9200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2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BC34-7265-4B02-93A5-981657B5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7349-4F75-4015-80DD-C9CDED71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As a user of any </a:t>
            </a:r>
            <a:r>
              <a:rPr lang="en-US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database-driven software program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, you’re probably using SQL,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even if you don’t know it. </a:t>
            </a: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For example, a database-driven dynamic web page (like most websites) 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takes user input from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forms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clicks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and </a:t>
            </a:r>
          </a:p>
          <a:p>
            <a:pPr lvl="2">
              <a:lnSpc>
                <a:spcPct val="150000"/>
              </a:lnSpc>
            </a:pP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uses it to compose </a:t>
            </a:r>
            <a:r>
              <a:rPr lang="en-US" i="0" u="none" strike="noStrike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a SQL query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 that retrieves information from the database required to generate the next web page.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B5B8-8D12-4276-BCA8-87CA0521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0A477-4101-4EEB-A82A-41559ACD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8D242-B3C3-48C5-81DD-536FD247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8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4C9F-B901-4EFA-A817-347B9B57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E264-F189-428A-99EA-758765E82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Consider the example of a simple online catalog with a search function.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search page 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might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consist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of a form containing just a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text box 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in which you enter a search term and then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click a search button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When you click the button, </a:t>
            </a:r>
          </a:p>
          <a:p>
            <a:pPr lvl="1"/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web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server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retrieves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any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records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from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the product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database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containing the search term and uses the results to create a web page specific to your request.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4829-BE85-4C8C-A645-4CB8EDBD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E2E1D-022C-4ED3-8894-28644A1F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0639F-3854-4D3E-ABD4-546BF47B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5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B02C-01B7-4EFA-B093-DB4CAFE3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3FE8-AB4E-43F9-B611-B31828A6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For example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, if you searched for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products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containing the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term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"Irish," 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server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might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use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the following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SQL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statement to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retrieve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related products:</a:t>
            </a:r>
          </a:p>
          <a:p>
            <a:pPr marL="914400" lvl="2" indent="0"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products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name LIKE '%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irish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%’</a:t>
            </a:r>
            <a:r>
              <a:rPr lang="en-US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Translated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, this command </a:t>
            </a:r>
          </a:p>
          <a:p>
            <a:pPr lvl="1"/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retrieves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any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records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from the database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table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named "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products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" that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contain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characters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"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irish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" anywhere within the product name.</a:t>
            </a:r>
            <a:endParaRPr lang="en-US" b="1" dirty="0"/>
          </a:p>
          <a:p>
            <a:pPr marL="457200" lvl="1" indent="0">
              <a:buNone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0608FC-FE01-4049-9536-A884BACB0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2562" cy="27699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2924-2073-4A36-B7A1-2648794B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73261-B771-489E-B99E-FBDBB50F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696FC-5913-4742-9A6A-50BC3A30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A212-30D3-4797-B298-C29590D2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D581-DFCB-4D63-91C6-CF48CD6DC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i="0" dirty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 has three main components: 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Data Manipulation Language (DML), 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Definition Language (DDL), and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Control Language (DCL).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10C38-D6F9-4EA1-8781-B87853AE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2AACB-C209-4A83-942A-784133BD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A9DFF-C956-44C9-887F-131BC9A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7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8B86-05FA-48DF-959F-B6658DA8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Data Manipulation Language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6A31-4E5A-4A52-9B9C-FDD1E439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Data Manipulation Language </a:t>
            </a:r>
            <a:r>
              <a:rPr lang="en-US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(DML)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contains the subset of SQL commands used most frequently</a:t>
            </a:r>
          </a:p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They simply </a:t>
            </a:r>
            <a:r>
              <a:rPr lang="en-US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manipulate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en-US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contents of a database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in some form. </a:t>
            </a:r>
          </a:p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four most common DML commands are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SELECT command 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which is used to retrieve information from a database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1" i="0" dirty="0">
                <a:solidFill>
                  <a:srgbClr val="00B050"/>
                </a:solidFill>
                <a:effectLst/>
                <a:latin typeface="Georgia" panose="02040502050405020303" pitchFamily="18" charset="0"/>
              </a:rPr>
              <a:t>INSERT command</a:t>
            </a:r>
            <a:r>
              <a:rPr lang="en-US" b="1" dirty="0">
                <a:solidFill>
                  <a:srgbClr val="282828"/>
                </a:solidFill>
                <a:latin typeface="Georgia" panose="02040502050405020303" pitchFamily="18" charset="0"/>
              </a:rPr>
              <a:t>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used to add new information to a database</a:t>
            </a:r>
          </a:p>
          <a:p>
            <a:pPr lvl="1"/>
            <a:r>
              <a:rPr lang="en-US" b="1" dirty="0">
                <a:solidFill>
                  <a:srgbClr val="282828"/>
                </a:solidFill>
                <a:latin typeface="Georgia" panose="02040502050405020303" pitchFamily="18" charset="0"/>
              </a:rPr>
              <a:t>T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he </a:t>
            </a:r>
            <a:r>
              <a:rPr lang="en-US" sz="2100" b="1" dirty="0">
                <a:solidFill>
                  <a:srgbClr val="00B050"/>
                </a:solidFill>
                <a:latin typeface="Georgia" panose="02040502050405020303" pitchFamily="18" charset="0"/>
              </a:rPr>
              <a:t>UPDATE command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which is used to modify information currently stored in a database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sz="2100" b="1" dirty="0">
                <a:solidFill>
                  <a:srgbClr val="00B050"/>
                </a:solidFill>
                <a:latin typeface="Georgia" panose="02040502050405020303" pitchFamily="18" charset="0"/>
              </a:rPr>
              <a:t>DELETE command 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which is used to remove information from a database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469DC-A10A-4B38-8704-D7B69C30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47397-722F-493F-931F-41CEC2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030E-165C-42B9-AE17-7851BF8E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6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80D6-7DFF-4897-B66D-96A18BD8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Lato"/>
              </a:rPr>
              <a:t>Data Definition Language</a:t>
            </a:r>
            <a:br>
              <a:rPr lang="en-US" b="1" i="0" dirty="0">
                <a:solidFill>
                  <a:srgbClr val="282828"/>
                </a:solidFill>
                <a:effectLst/>
                <a:latin typeface="Lato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7DB9-DE60-4E3D-A167-0FAE5145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Data Definition Language (DDL) contains commands that are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less frequently used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. </a:t>
            </a:r>
          </a:p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DDL commands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modify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the actual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structure</a:t>
            </a:r>
            <a:r>
              <a:rPr lang="en-US" b="1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 of a database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rather </a:t>
            </a:r>
            <a:r>
              <a:rPr lang="en-US" b="1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than the database’s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contents.</a:t>
            </a:r>
          </a:p>
          <a:p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Examples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of commonly used DDL commands include those used to 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generate a </a:t>
            </a:r>
            <a:r>
              <a:rPr lang="en-US" b="1" i="0" u="none" strike="noStrike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new database table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 (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CREATE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TABLE), 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modify the structure of a database table (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ALTER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TABLE), and </a:t>
            </a:r>
          </a:p>
          <a:p>
            <a:pPr lvl="1"/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delete a database table (</a:t>
            </a:r>
            <a:r>
              <a:rPr lang="en-US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DROP</a:t>
            </a:r>
            <a:r>
              <a:rPr lang="en-US" b="1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TABLE).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5F4A-2F1D-40AB-97DD-879CA676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A9610-C028-47A6-891D-4516A3D6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2D92-1EB2-41D2-A3D6-B69B5029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7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C019-282D-48C3-BFB3-80026E1D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Lato"/>
              </a:rPr>
              <a:t>Data Control Language</a:t>
            </a:r>
            <a:br>
              <a:rPr lang="en-US" b="1" i="0" dirty="0">
                <a:solidFill>
                  <a:srgbClr val="282828"/>
                </a:solidFill>
                <a:effectLst/>
                <a:latin typeface="Lato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63DB6-C708-4482-9CE7-C4D57C28F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 </a:t>
            </a:r>
            <a:r>
              <a:rPr lang="en-US" i="0" u="none" strike="noStrike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Data Control Language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 (DCL) is used to </a:t>
            </a:r>
            <a:r>
              <a:rPr lang="en-US" i="0" u="none" strike="noStrike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manage user access to databases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. </a:t>
            </a:r>
          </a:p>
          <a:p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It consists of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two commands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: </a:t>
            </a:r>
          </a:p>
          <a:p>
            <a:pPr lvl="1"/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GRANT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command, used to give database permissions for a user, and</a:t>
            </a:r>
          </a:p>
          <a:p>
            <a:pPr lvl="1"/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REVOKE</a:t>
            </a:r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 command, used to remove existing permissions.</a:t>
            </a:r>
          </a:p>
          <a:p>
            <a:r>
              <a:rPr lang="en-US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These two commands form the core of the relational database security model.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225D-5D71-4F41-BACF-6BC0AFA1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DB655-043C-4983-AAD5-CFC02264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F01C5-8DB1-4282-B433-F0C6C891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4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268F-050A-40B4-87A5-E4E3029A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96BBB-2DE8-4886-B174-AE71D47EA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858" y="2557993"/>
            <a:ext cx="9128283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AF554-B95A-4843-9B40-8DB85326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E0B6B-3B41-476B-B657-3E2A75E7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2F0B-B280-4AFB-B53A-AD6A470A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7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10ED-C972-4AF9-9B97-08A42BA3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NoSQL Differ from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0BD5C-A0D2-4E2B-BE34-F85F6E7C3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982" y="2461936"/>
            <a:ext cx="8023619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DD9F9-99EE-4663-88DE-C019E0B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728FC-E917-4D02-AF25-66BD2D79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BAACC-65DC-44E9-A2CD-23667B6F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3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9C02-B78E-4A9F-97A7-F8829E4C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E5111-6081-4858-A9C6-BDAAC2F36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190" y="2468562"/>
            <a:ext cx="7143111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86BAE-F5AC-4D7B-B239-81E8AFE6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4686B-E05B-4FE0-94CB-18FD4F0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B0E6-2BE1-4F84-8976-D7D8C7FD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817D-C8C9-4BA2-86E8-9C8E5728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341" y="567266"/>
            <a:ext cx="9601196" cy="1303867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Hierarchical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19200"/>
            <a:ext cx="9601196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hierarchical model is based on the parent-child hierarchical relationship.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there is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parent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entity with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children entity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parent node can have more than one child node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child node can only have one parent node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parent and child is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one-to-many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top, there should be only one entity which is called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arranged in a hierarchical structure as sort of upside-down tree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new record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or relationship, the database must be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redefined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then stored in a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form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an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parent entity called root and it has several children entities like clerk, officer, and many more.</a:t>
            </a:r>
          </a:p>
          <a:p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Top-down way of viewing business entities.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5C895-E5DF-492C-9DCF-97C82BB5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2B8FD-BA96-4338-AAC2-C8A242BC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CE7C-FBDE-465C-83DD-193C3593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61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C90F-906F-4247-9B81-530159DD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5C2781-D5D4-4FDD-99E5-C0168515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A3932-D520-4CBE-96E7-6B76CB1D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3" y="2285998"/>
            <a:ext cx="9831172" cy="398208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45BE5-9E14-4BCF-AAD9-34944EA9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8C205-E711-4ADA-B9CE-815D1B63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DAEAE-9AA6-4EEA-97E6-50F4D5C5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E256-31D6-42DF-BF6C-B9DF823B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2281D-66FE-4650-9BC0-BB5BED39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338" y="2534802"/>
            <a:ext cx="8543324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864F-5310-4139-B433-46F9C2AC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48F0E-0E76-4582-A910-5AB9287A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5B40A-D0F6-48A4-963E-144A414B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39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A15E-C71B-459B-A805-E443A4CC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ED6CA-DBA7-41B5-B6E0-6C96F978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01926"/>
            <a:ext cx="9601200" cy="322894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A280D-0AF1-4FCB-9834-44E3D75B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16195-801B-49C1-A1A4-C338F7BB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5183C-28AB-478E-A2E0-B7C95214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73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091C-8F4A-42F7-B84C-F170F743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1ECAF-6CF6-4FCA-A850-55BE4CAF2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177" y="2654082"/>
            <a:ext cx="9097645" cy="312463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55A12-0FBD-4DFE-B5A7-CF86C5A3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CF09A-0EAD-4938-B69A-F11C6C57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C8FC-0417-4DEC-ADFA-7E3AA7AB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5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354A-6166-48A8-8C0A-A8E4DA8F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775" y="303981"/>
            <a:ext cx="9601196" cy="991419"/>
          </a:xfrm>
        </p:spPr>
        <p:txBody>
          <a:bodyPr/>
          <a:lstStyle/>
          <a:p>
            <a:r>
              <a:rPr lang="en-US" dirty="0"/>
              <a:t>Advantages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EF56B-C84E-4ED6-9956-E83A48910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834" y="1143000"/>
            <a:ext cx="9601200" cy="2936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8BD62-B678-4F14-8B86-C3150B0A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245414"/>
            <a:ext cx="3972479" cy="2610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9D0AF-D698-4C59-A075-DC066074DE7D}"/>
              </a:ext>
            </a:extLst>
          </p:cNvPr>
          <p:cNvSpPr txBox="1"/>
          <p:nvPr/>
        </p:nvSpPr>
        <p:spPr>
          <a:xfrm>
            <a:off x="669234" y="4079201"/>
            <a:ext cx="1005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A </a:t>
            </a:r>
            <a:r>
              <a:rPr lang="en-US" b="1" i="0" dirty="0">
                <a:effectLst/>
                <a:latin typeface="urw-din"/>
              </a:rPr>
              <a:t>transaction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 is a single logical unit of work which accesses and possibly modifies the contents of a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Transactions access data using read and write operations.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In order to 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maintain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consistency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 in a database, before and after the transaction, certain properties are followed. These are called ACID properties. ACID is very Fundamental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3239"/>
                </a:solidFill>
                <a:latin typeface="urw-din"/>
              </a:rPr>
              <a:t>This is not to say that we can not do ACID with NoSQL because we can ,its not just built in to the core system at a level that it is with relational database 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53A67-7EF9-4373-B9D5-667F907D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556C2-FF60-486B-BE7D-039BE1EC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CC42C-9F06-4DF5-A477-6AA55829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4363-9C24-4D64-AD87-D163F5AD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NoSQL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F0111-19A2-4DE1-BF9B-786F29F82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57993"/>
            <a:ext cx="6492037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C0270-8481-40F9-BA4C-326A8DD8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4E722-F195-4374-B4E0-0E05E1DA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6B95D-2394-4961-9608-DBAACFC0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1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542E-AB3C-4A95-8656-DC6E56F1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or NRDBMS?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AA7C7-9DF7-48A1-AF1E-CD774C61C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438400"/>
            <a:ext cx="7186375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60E65-FD21-47AA-83A8-6C9AF905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1FBB-1D19-4929-89F9-8F3DDA14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0C09-0458-44B5-BA36-78E6D94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3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4016-5818-4471-AC8F-A2EB6896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49300"/>
            <a:ext cx="9601196" cy="1303867"/>
          </a:xfrm>
        </p:spPr>
        <p:txBody>
          <a:bodyPr/>
          <a:lstStyle/>
          <a:p>
            <a:r>
              <a:rPr lang="en-US" dirty="0"/>
              <a:t>Characteristics of NoSQL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9DECC-4976-46F7-831E-359C9AFBD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513826"/>
            <a:ext cx="5720283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B37AE-2F32-460D-9005-71C8AB38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3F5DB-48EE-47C1-8186-54D3CF8D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5551A-4338-4F0B-B2FB-1AAFF426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8E3C2-A41C-4441-9C62-ADFBEA1F75BD}"/>
              </a:ext>
            </a:extLst>
          </p:cNvPr>
          <p:cNvSpPr txBox="1"/>
          <p:nvPr/>
        </p:nvSpPr>
        <p:spPr>
          <a:xfrm>
            <a:off x="1219200" y="1867495"/>
            <a:ext cx="572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Two characteristics of NoSQL Databases</a:t>
            </a:r>
          </a:p>
          <a:p>
            <a:pPr marL="800100" lvl="1" indent="-342900">
              <a:buAutoNum type="arabicPeriod"/>
            </a:pPr>
            <a:r>
              <a:rPr lang="en-US" dirty="0"/>
              <a:t>CAP</a:t>
            </a:r>
          </a:p>
        </p:txBody>
      </p:sp>
    </p:spTree>
    <p:extLst>
      <p:ext uri="{BB962C8B-B14F-4D97-AF65-F5344CB8AC3E}">
        <p14:creationId xmlns:p14="http://schemas.microsoft.com/office/powerpoint/2010/main" val="524748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9878-F4E3-40D3-BDC4-FB556EB0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58" y="730707"/>
            <a:ext cx="9601196" cy="1303867"/>
          </a:xfrm>
        </p:spPr>
        <p:txBody>
          <a:bodyPr/>
          <a:lstStyle/>
          <a:p>
            <a:r>
              <a:rPr lang="en-US" dirty="0"/>
              <a:t>Characteristics of NoSQL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B3EC6-6FBB-4525-B9AF-5D1ADA74F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920" y="2651125"/>
            <a:ext cx="7548862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D9542-E814-4173-B33C-3EAEC96D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4FAFE-4C2A-4530-B249-1582F647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7243E-2A8B-4757-B567-3AD1A473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4847-D79A-4124-BF93-8370A9CE2365}"/>
              </a:ext>
            </a:extLst>
          </p:cNvPr>
          <p:cNvSpPr txBox="1"/>
          <p:nvPr/>
        </p:nvSpPr>
        <p:spPr>
          <a:xfrm>
            <a:off x="1371600" y="2133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47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01E5-FC9F-4741-848E-92C55888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NRDBMS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307D9-4E1C-40F6-B329-EF1E7D4C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38400"/>
            <a:ext cx="7988849" cy="33178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1E4AC-7D5C-4076-A277-5D3A0F4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B7542-FD19-4301-8E1D-6D0C4C0C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F410-E71F-4FFF-9B94-250ED325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2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92B7F-F347-4D53-A3D4-6F35D435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data model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62000" y="2438400"/>
            <a:ext cx="4651022" cy="261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048000"/>
            <a:ext cx="4810125" cy="27336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01586-2DDB-4097-9BEB-BAF861EB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32B00-D94C-45D9-B137-43993F50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71473-1E98-4CDF-B76E-EFB2B3E5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71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7E9B-196E-4CF2-BB5A-5B1EF212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7A3C7-B833-4B8F-AAA3-9F51D2CD3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341" y="2295938"/>
            <a:ext cx="684393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21CA9-9F50-4DC0-888E-229AADEFC4F5}"/>
              </a:ext>
            </a:extLst>
          </p:cNvPr>
          <p:cNvSpPr txBox="1"/>
          <p:nvPr/>
        </p:nvSpPr>
        <p:spPr>
          <a:xfrm>
            <a:off x="1308654" y="5655411"/>
            <a:ext cx="928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Lucida Grande"/>
              </a:rPr>
              <a:t>Redis</a:t>
            </a:r>
            <a:r>
              <a:rPr lang="en-US" b="0" i="0" dirty="0">
                <a:effectLst/>
                <a:latin typeface="Lucida Grande"/>
              </a:rPr>
              <a:t>, </a:t>
            </a:r>
            <a:r>
              <a:rPr lang="en-US" b="0" i="0" dirty="0" err="1">
                <a:effectLst/>
                <a:latin typeface="Lucida Grande"/>
              </a:rPr>
              <a:t>Riak</a:t>
            </a:r>
            <a:r>
              <a:rPr lang="en-US" b="0" i="0" dirty="0">
                <a:effectLst/>
                <a:latin typeface="Lucida Grande"/>
              </a:rPr>
              <a:t> and </a:t>
            </a:r>
            <a:r>
              <a:rPr lang="en-US" b="0" i="0" u="none" strike="noStrike" dirty="0">
                <a:effectLst/>
                <a:latin typeface="Lucida Grande"/>
              </a:rPr>
              <a:t>Oracle NoSQL</a:t>
            </a:r>
            <a:r>
              <a:rPr lang="en-US" b="0" i="0" dirty="0">
                <a:effectLst/>
                <a:latin typeface="Lucida Grande"/>
              </a:rPr>
              <a:t> database are </a:t>
            </a:r>
            <a:r>
              <a:rPr lang="en-US" dirty="0">
                <a:latin typeface="Lucida Grande"/>
              </a:rPr>
              <a:t>another </a:t>
            </a:r>
            <a:r>
              <a:rPr lang="en-US" b="0" i="0" dirty="0">
                <a:effectLst/>
                <a:latin typeface="Lucida Grande"/>
              </a:rPr>
              <a:t>examples of key-value databases.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F265E-0400-4732-981C-209F612E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4CB7A-4AFF-40CA-887F-6B9BE0A4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11172-1E59-48F0-985D-7F612E8A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4FC7-1FF6-4612-9C3A-BB160FD7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28B746-C6C2-4C3E-832F-51512AB1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3124200"/>
            <a:ext cx="6477453" cy="33178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EE625-EFAD-44F0-AB63-E18ACDB8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4724400" cy="13939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BE57-2CC4-4DDE-9E4D-1D3F6223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37CD5-A2EE-4A9B-9EAB-B6774B2F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1FE9E-85C7-4666-B24B-21A3E3E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E2AF-DF21-44C6-B0C6-874936C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28701"/>
            <a:ext cx="9601196" cy="795300"/>
          </a:xfrm>
        </p:spPr>
        <p:txBody>
          <a:bodyPr/>
          <a:lstStyle/>
          <a:p>
            <a:r>
              <a:rPr lang="en-US" dirty="0"/>
              <a:t>Column-oriented databases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702562A-4F98-4A56-B235-CDAFB193D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867582"/>
            <a:ext cx="7335274" cy="232316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29D30-836C-403E-B69E-16E56B4D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1ACF4-DA82-4E60-A52B-87E2AA51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8DD43-5CDA-4848-A3FC-428827EE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B2CC9-581D-4FC6-B51C-D3166BBC8736}"/>
              </a:ext>
            </a:extLst>
          </p:cNvPr>
          <p:cNvSpPr txBox="1"/>
          <p:nvPr/>
        </p:nvSpPr>
        <p:spPr>
          <a:xfrm>
            <a:off x="914400" y="5225583"/>
            <a:ext cx="8969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Best Example of 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Row-oriented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 data stores is 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Relational Database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, which is a structured data storage and also a sophisticated query engine.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It suffers a big drawback to improve 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performance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 as the </a:t>
            </a:r>
            <a:r>
              <a:rPr lang="en-US" b="1" i="0" dirty="0">
                <a:solidFill>
                  <a:srgbClr val="FF0000"/>
                </a:solidFill>
                <a:effectLst/>
                <a:latin typeface="urw-din"/>
              </a:rPr>
              <a:t>data size increases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0E240-C908-4700-A27C-35DBBD2398BA}"/>
              </a:ext>
            </a:extLst>
          </p:cNvPr>
          <p:cNvSpPr txBox="1"/>
          <p:nvPr/>
        </p:nvSpPr>
        <p:spPr>
          <a:xfrm>
            <a:off x="1119809" y="1667253"/>
            <a:ext cx="99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store the data in columns instead of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attributes of a single entity are stored so that each of them can be accessed as 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Column-oriented databases are not good for queries  that require to present the whole record of an entity, in such cases the row store is better </a:t>
            </a:r>
          </a:p>
        </p:txBody>
      </p:sp>
    </p:spTree>
    <p:extLst>
      <p:ext uri="{BB962C8B-B14F-4D97-AF65-F5344CB8AC3E}">
        <p14:creationId xmlns:p14="http://schemas.microsoft.com/office/powerpoint/2010/main" val="476747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9DE0-4350-40B6-8975-293ED25E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70026"/>
            <a:ext cx="9601196" cy="1303867"/>
          </a:xfrm>
        </p:spPr>
        <p:txBody>
          <a:bodyPr/>
          <a:lstStyle/>
          <a:p>
            <a:r>
              <a:rPr lang="en-US" dirty="0"/>
              <a:t>Database Storage orientation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AD6C7-AE0A-4D71-9E65-15805026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3C83B-4FF7-4DA7-A1B0-2E709D51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D634-5B71-47C9-BBF6-5EE76C8C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0DB2D-21CA-45A9-8CCB-39DAD3CA9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135" y="2606930"/>
            <a:ext cx="5763429" cy="2438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05B2E-32C6-4DF9-869B-44F469BE40D5}"/>
              </a:ext>
            </a:extLst>
          </p:cNvPr>
          <p:cNvSpPr txBox="1"/>
          <p:nvPr/>
        </p:nvSpPr>
        <p:spPr>
          <a:xfrm>
            <a:off x="838200" y="5045670"/>
            <a:ext cx="1013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This table is </a:t>
            </a:r>
            <a:r>
              <a:rPr lang="en-US" b="1" dirty="0">
                <a:solidFill>
                  <a:srgbClr val="FF0000"/>
                </a:solidFill>
              </a:rPr>
              <a:t>logical view </a:t>
            </a:r>
            <a:r>
              <a:rPr lang="en-US" b="1" dirty="0"/>
              <a:t>(how database is storing this information is not visible to us: how the </a:t>
            </a:r>
            <a:r>
              <a:rPr lang="en-US" b="1" dirty="0">
                <a:solidFill>
                  <a:srgbClr val="FF0000"/>
                </a:solidFill>
              </a:rPr>
              <a:t>table</a:t>
            </a:r>
            <a:r>
              <a:rPr lang="en-US" b="1" dirty="0"/>
              <a:t> is </a:t>
            </a:r>
            <a:r>
              <a:rPr lang="en-US" b="1" dirty="0">
                <a:solidFill>
                  <a:srgbClr val="FF0000"/>
                </a:solidFill>
              </a:rPr>
              <a:t>stored in the backend could </a:t>
            </a:r>
            <a:r>
              <a:rPr lang="en-US" b="1" dirty="0"/>
              <a:t>be very </a:t>
            </a:r>
            <a:r>
              <a:rPr lang="en-US" b="1" dirty="0">
                <a:solidFill>
                  <a:srgbClr val="FF0000"/>
                </a:solidFill>
              </a:rPr>
              <a:t>different</a:t>
            </a:r>
            <a:r>
              <a:rPr lang="en-US" b="1" dirty="0"/>
              <a:t> than what you </a:t>
            </a:r>
            <a:r>
              <a:rPr lang="en-US" b="1" dirty="0">
                <a:solidFill>
                  <a:srgbClr val="FF0000"/>
                </a:solidFill>
              </a:rPr>
              <a:t>see</a:t>
            </a:r>
            <a:r>
              <a:rPr lang="en-US" b="1" dirty="0"/>
              <a:t> on the screen)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stores 4 attributes of employee entity namely ID, Name, Dept. and Salary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68A569-E374-4D99-BB13-97530CF3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08" y="3678961"/>
            <a:ext cx="3600953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2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3985-98BD-4FF3-B86A-412088790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7803"/>
            <a:ext cx="9601196" cy="130386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Database Storage orientation…Row vs column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4FC20DB-241F-4101-83D7-DDCE2E2BE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414" y="2067870"/>
            <a:ext cx="4734586" cy="19624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3F42-1BEF-4D05-86BF-DB63CAF1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D73AC-551B-45E2-8D6B-2CEC1C6D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26DE8-59E3-4DCC-9D3F-2DBAC157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480420-64E6-4095-A679-3BAA1500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90" y="3042202"/>
            <a:ext cx="1835580" cy="1907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C943C-24D4-4A80-B8CA-4D73ADEFC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42201"/>
            <a:ext cx="4114800" cy="1907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0B9B1-10CA-41D7-B283-AEB89E986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170" y="4030294"/>
            <a:ext cx="4772691" cy="21529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3AF3B4-7D89-4E3D-BD45-BDF66D3B0066}"/>
              </a:ext>
            </a:extLst>
          </p:cNvPr>
          <p:cNvSpPr txBox="1"/>
          <p:nvPr/>
        </p:nvSpPr>
        <p:spPr>
          <a:xfrm>
            <a:off x="9802728" y="2150324"/>
            <a:ext cx="183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RowOriented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E2316-B29C-4981-B3E9-73D5746E4588}"/>
              </a:ext>
            </a:extLst>
          </p:cNvPr>
          <p:cNvSpPr txBox="1"/>
          <p:nvPr/>
        </p:nvSpPr>
        <p:spPr>
          <a:xfrm>
            <a:off x="9817928" y="4124416"/>
            <a:ext cx="199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ColumnOriented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04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3055-0FF9-4B8C-A446-B1FFCDF7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column oriented in certain queries than row oriented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52FC5-4147-4FB9-A373-B61C1BD0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B1378-7296-4BE9-8192-0FF995E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D7A0-4655-43C6-923A-1CDF5EEE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DA8C8-436C-4056-A3D4-5387774FE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99" y="4038999"/>
            <a:ext cx="4934639" cy="213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6B639-F929-4103-AF14-9C0333BE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466840"/>
            <a:ext cx="4296375" cy="1924319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59333B9-39EE-4403-B686-8EECAC50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193600"/>
            <a:ext cx="4934639" cy="1867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E371FD-B742-450A-93FC-CFA6BBDDCCEE}"/>
              </a:ext>
            </a:extLst>
          </p:cNvPr>
          <p:cNvSpPr txBox="1"/>
          <p:nvPr/>
        </p:nvSpPr>
        <p:spPr>
          <a:xfrm>
            <a:off x="738489" y="4572000"/>
            <a:ext cx="596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answer the same query above  the row oriented does 3 read operations(which is costly and takes time) while the column oriented does 1 read only </a:t>
            </a:r>
          </a:p>
        </p:txBody>
      </p:sp>
    </p:spTree>
    <p:extLst>
      <p:ext uri="{BB962C8B-B14F-4D97-AF65-F5344CB8AC3E}">
        <p14:creationId xmlns:p14="http://schemas.microsoft.com/office/powerpoint/2010/main" val="389347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256F-75DC-4067-8950-7578C27F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4646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of row oriented in certain Queries than column oriented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C0F6ED-6815-4A7E-A80C-F6C9A21A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027" y="2525688"/>
            <a:ext cx="3982006" cy="11241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FC2E-98FC-4A17-B3AE-56CAC494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BF8D-1A8D-4C1B-98BC-0A91BEBBF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4D2A-046B-49E7-9297-86E49987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916C0-80D9-4988-817A-A2D4AE4B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51" y="2216562"/>
            <a:ext cx="4648849" cy="1981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3C8803-CA06-49D6-BCA9-EEF8FD2E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51" y="4198039"/>
            <a:ext cx="4706007" cy="20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7D745-AF82-4876-87A8-2B347DD31E4D}"/>
              </a:ext>
            </a:extLst>
          </p:cNvPr>
          <p:cNvSpPr txBox="1"/>
          <p:nvPr/>
        </p:nvSpPr>
        <p:spPr>
          <a:xfrm>
            <a:off x="838200" y="3792008"/>
            <a:ext cx="5161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two tables above show the backend structure files not the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 row oriented, system has to insert 1 row in the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in the column oriented databases system has to update each of the four rows because values are getting upended at the end of each row.</a:t>
            </a:r>
          </a:p>
        </p:txBody>
      </p:sp>
    </p:spTree>
    <p:extLst>
      <p:ext uri="{BB962C8B-B14F-4D97-AF65-F5344CB8AC3E}">
        <p14:creationId xmlns:p14="http://schemas.microsoft.com/office/powerpoint/2010/main" val="4006079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6461-9CAC-453D-82A2-22CBE7B4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762000"/>
            <a:ext cx="9601196" cy="1303867"/>
          </a:xfrm>
        </p:spPr>
        <p:txBody>
          <a:bodyPr/>
          <a:lstStyle/>
          <a:p>
            <a:r>
              <a:rPr lang="en-US" dirty="0"/>
              <a:t>Column-oriented database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A95089-8A69-451D-AF73-4BFEC57D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33656-F239-4077-954E-27E67058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D584D-7CA0-4EEF-AA57-6367C0EA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D76E-8FD6-41FA-960B-F62742C0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A39490A-3D38-4A11-80E9-B615AB3B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69" y="1779733"/>
            <a:ext cx="8101787" cy="3317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51B90-854B-4DAD-B1F7-4E865EE285A3}"/>
              </a:ext>
            </a:extLst>
          </p:cNvPr>
          <p:cNvSpPr txBox="1"/>
          <p:nvPr/>
        </p:nvSpPr>
        <p:spPr>
          <a:xfrm>
            <a:off x="738427" y="5091517"/>
            <a:ext cx="1015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Examples of column oriented databases are :MariaDB,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CrateDB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ClickHouse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Greenplum Database, Apache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Hbase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Apache Kudu, Apache Parquet,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Hypertable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MonetDB</a:t>
            </a:r>
            <a:r>
              <a:rPr lang="en-US" b="1" dirty="0" err="1">
                <a:solidFill>
                  <a:srgbClr val="202124"/>
                </a:solidFill>
                <a:latin typeface="arial" panose="020B0604020202020204" pitchFamily="34" charset="0"/>
              </a:rPr>
              <a:t>,S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HANA.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9820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7BDC-6E46-487A-B727-71245C90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Document-oriented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63821-B162-48B5-B177-CFA28952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78087"/>
            <a:ext cx="9601200" cy="307662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9EA7E-0874-4A08-AB2E-A977C5FE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1FBC-39F6-41BE-B8C5-2A500E61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AD3A-B2BA-46E4-A0DA-C34BAB43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4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5BD2-F02A-4EB8-B063-5E4E86E8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Graph-oriented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48EF2-F148-4103-90C4-27B66414D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33600"/>
            <a:ext cx="7842249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35AFC-5B1D-4B21-A9FA-BECF3EA0E9C5}"/>
              </a:ext>
            </a:extLst>
          </p:cNvPr>
          <p:cNvSpPr txBox="1"/>
          <p:nvPr/>
        </p:nvSpPr>
        <p:spPr>
          <a:xfrm>
            <a:off x="1143000" y="5546898"/>
            <a:ext cx="97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Examples of graph-oriented databases are </a:t>
            </a:r>
            <a:r>
              <a:rPr lang="en-US" sz="2000" b="1" dirty="0">
                <a:solidFill>
                  <a:srgbClr val="FF0000"/>
                </a:solidFill>
              </a:rPr>
              <a:t>Neo4j</a:t>
            </a:r>
            <a:r>
              <a:rPr lang="en-US" sz="2000" b="1" dirty="0"/>
              <a:t>, </a:t>
            </a:r>
            <a:r>
              <a:rPr lang="en-US" sz="2000" b="1" dirty="0" err="1"/>
              <a:t>infoGrid</a:t>
            </a:r>
            <a:r>
              <a:rPr lang="en-US" sz="2000" b="1" dirty="0"/>
              <a:t>, </a:t>
            </a:r>
            <a:r>
              <a:rPr lang="en-US" sz="2000" b="1" dirty="0" err="1"/>
              <a:t>Hyperbase</a:t>
            </a:r>
            <a:r>
              <a:rPr lang="en-US" sz="2000" b="1" dirty="0"/>
              <a:t>-DB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EF554-05C9-43B4-BCC9-329DC3E4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A84AA-6E2B-4E4E-B38C-580E801F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101D4-24C7-4476-9288-02BD5432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EDCCE-3AE5-4166-8A24-10D3ACE9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24" y="8382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ADVANTAGES</a:t>
            </a:r>
            <a:br>
              <a:rPr lang="en-US" sz="4400" b="1" dirty="0"/>
            </a:br>
            <a:r>
              <a:rPr lang="en-US" sz="4400" b="1" dirty="0"/>
              <a:t>Hierarchical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B3E7D-9872-4DE1-ABA6-0AA0BE93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142067"/>
            <a:ext cx="9601196" cy="33189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Chain of Command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 know to whom they report and who reports to them.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gets channeled along defined and predictable paths,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allows those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in the organization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questions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appropriate parties.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tend to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who does and does not possess the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authority to assign or change tasks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Paths of Advancement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structures offer very clear, if not always easy, advancement paths.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hierarchical structure divides larger tasks and areas of concern into various department configurations that specialize.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Specialization allows organizations to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concentrate particular skill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and resources to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 maximum efficiency.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953E7-CBCA-46C9-BF89-43CE8216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BBB29-1EE8-4B7D-9551-552F3153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19F5E-7B56-4D30-8C92-8CCD1885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8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E0C7-BC10-4B02-8364-78C41216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 to choose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C9161-8117-472E-9F39-D8B476BA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70" y="3175790"/>
            <a:ext cx="8507012" cy="144800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52A8-B9C1-463B-9B15-94321E5A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8DCF-262E-4477-B34E-FE10EF3B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9422-1589-411F-B9D1-252DD748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01629-6DC3-447D-9DCF-26F8E8C958CD}"/>
              </a:ext>
            </a:extLst>
          </p:cNvPr>
          <p:cNvSpPr txBox="1"/>
          <p:nvPr/>
        </p:nvSpPr>
        <p:spPr>
          <a:xfrm>
            <a:off x="1262271" y="2505721"/>
            <a:ext cx="6115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Similarities and difference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 in One in the table below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31A59-023A-45BE-A3E3-1CF4383F921A}"/>
              </a:ext>
            </a:extLst>
          </p:cNvPr>
          <p:cNvSpPr txBox="1"/>
          <p:nvPr/>
        </p:nvSpPr>
        <p:spPr>
          <a:xfrm>
            <a:off x="1066799" y="4834731"/>
            <a:ext cx="87024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museo-sans"/>
              </a:rPr>
              <a:t>MongoDB</a:t>
            </a:r>
            <a:r>
              <a:rPr lang="en-US" b="1" i="0" dirty="0">
                <a:effectLst/>
                <a:latin typeface="museo-sans"/>
              </a:rPr>
              <a:t> is the most popular NoSQL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museo-sans"/>
              </a:rPr>
              <a:t> A free and open source, cross-platform, document-oriented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museo-sans"/>
              </a:rPr>
              <a:t> MongoDB uses JSON-like documents with schemas. </a:t>
            </a:r>
          </a:p>
        </p:txBody>
      </p:sp>
    </p:spTree>
    <p:extLst>
      <p:ext uri="{BB962C8B-B14F-4D97-AF65-F5344CB8AC3E}">
        <p14:creationId xmlns:p14="http://schemas.microsoft.com/office/powerpoint/2010/main" val="1919498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3AC5-D50C-4FBE-A0FF-F48191F4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5827-A6F1-4370-9520-C8B152F7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3000" dirty="0">
                <a:latin typeface="Lucida Calligraphy" panose="03010101010101010101" pitchFamily="66" charset="0"/>
              </a:rPr>
              <a:t>END of Slide!!!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CD025-3063-46CA-B2A5-0AAE355A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4702-BEE7-4877-86A6-8E570A66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B86A2-E635-41A7-8ED3-958D6289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CB57-0186-469D-BB4E-7A8623DA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DISADVANTAGES </a:t>
            </a:r>
            <a:br>
              <a:rPr lang="en-US" b="1" dirty="0"/>
            </a:br>
            <a:r>
              <a:rPr lang="en-US" sz="4400" b="1" dirty="0"/>
              <a:t>Hierarchical Model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981200" y="1600201"/>
            <a:ext cx="8229600" cy="584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Flexibility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Hierarchical structures tend to adapt slowly to changing needs.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Barriers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As hierarchical organizational structures tend to channel </a:t>
            </a:r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</a:rPr>
              <a:t>communication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</a:rPr>
              <a:t>vertically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, interdepartmental or </a:t>
            </a:r>
            <a:r>
              <a:rPr lang="en-US" sz="1700" dirty="0">
                <a:solidFill>
                  <a:srgbClr val="FF0000"/>
                </a:solidFill>
                <a:latin typeface="Arial" panose="020B0604020202020204" pitchFamily="34" charset="0"/>
              </a:rPr>
              <a:t>inter-agency communication suffers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Departmental specialization can lead to communication barriers when no shared jargon exists that allows members of different departments to communicate on the same level.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Organizational Disunity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The departmentalizing of specializations leads, in some cases, to decisions made to benefit a department rather than the organization goals.</a:t>
            </a:r>
          </a:p>
          <a:p>
            <a:pPr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A4C47-B4B7-4CD9-83AC-FAA18B00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CBB5-2206-4503-996A-25368C9F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5481-D518-4B1A-B428-18974A74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C68E-2E3D-4DA7-A3EA-F047EFA8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000"/>
            <a:ext cx="9601196" cy="1303867"/>
          </a:xfrm>
        </p:spPr>
        <p:txBody>
          <a:bodyPr>
            <a:normAutofit/>
          </a:bodyPr>
          <a:lstStyle/>
          <a:p>
            <a:r>
              <a:rPr lang="en-US" b="1" dirty="0"/>
              <a:t>Network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9601196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lvl="1" algn="just"/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network data model, all the entities are organized in graphical representations. </a:t>
            </a:r>
          </a:p>
          <a:p>
            <a:pPr lvl="1" algn="just"/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may be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several parts in the graph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which the entities can be accessed.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represented by collection of records</a:t>
            </a:r>
          </a:p>
          <a:p>
            <a:pPr lvl="2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 among data is represented by links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is a collection of attributes, each which contain only one data value.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two records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record types to have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that one parent unlike hierarchical model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data models sees records as set members 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set has an owner and one or more members </a:t>
            </a:r>
          </a:p>
          <a:p>
            <a:pPr lvl="1" algn="just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hierarchical model network model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collection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physically linked records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member records to have more than one owner [multi-connection way of business entities]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8FD-E7CD-4C45-A9B0-B091EEBD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ADBB-8A4B-48C2-92B0-EECCD39C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A14B-B098-48C9-A327-67DC62C3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5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9F344F-0D83-4943-912E-D922CA61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477000" y="2733858"/>
            <a:ext cx="4199467" cy="298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38080"/>
            <a:ext cx="5172075" cy="317182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E39-91E1-475B-9F1F-E190722F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01B33-24EB-4F74-B67D-33CAEEEA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EA05B-A812-4490-8D6D-3C6B22F0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03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3709</TotalTime>
  <Words>3501</Words>
  <Application>Microsoft Office PowerPoint</Application>
  <PresentationFormat>Widescreen</PresentationFormat>
  <Paragraphs>496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Arial</vt:lpstr>
      <vt:lpstr>Arial</vt:lpstr>
      <vt:lpstr>Calibri</vt:lpstr>
      <vt:lpstr>Courier New</vt:lpstr>
      <vt:lpstr>Garamond</vt:lpstr>
      <vt:lpstr>Georgia</vt:lpstr>
      <vt:lpstr>Lato</vt:lpstr>
      <vt:lpstr>Lucida Calligraphy</vt:lpstr>
      <vt:lpstr>Lucida Grande</vt:lpstr>
      <vt:lpstr>museo-sans</vt:lpstr>
      <vt:lpstr>rubik</vt:lpstr>
      <vt:lpstr>urw-din</vt:lpstr>
      <vt:lpstr>Wingdings</vt:lpstr>
      <vt:lpstr>Organic</vt:lpstr>
      <vt:lpstr>                    Chapter 2  Data Models </vt:lpstr>
      <vt:lpstr>Data Model</vt:lpstr>
      <vt:lpstr>Data model </vt:lpstr>
      <vt:lpstr> Hierarchical Model </vt:lpstr>
      <vt:lpstr>Hierarchical data model</vt:lpstr>
      <vt:lpstr>ADVANTAGES Hierarchical Model</vt:lpstr>
      <vt:lpstr>DISADVANTAGES  Hierarchical Model</vt:lpstr>
      <vt:lpstr>Network Model </vt:lpstr>
      <vt:lpstr>Network Model </vt:lpstr>
      <vt:lpstr>ADVANTAGES of Network Data Model:  </vt:lpstr>
      <vt:lpstr> DISADVANTAGES of Network Data Model:  </vt:lpstr>
      <vt:lpstr>Relational Data Model  </vt:lpstr>
      <vt:lpstr>Relational model</vt:lpstr>
      <vt:lpstr>Relational model</vt:lpstr>
      <vt:lpstr>Properties of Relational model </vt:lpstr>
      <vt:lpstr>Properties of Relational model </vt:lpstr>
      <vt:lpstr>Properties of Relational model </vt:lpstr>
      <vt:lpstr>  Building Blocks of Relational Model  </vt:lpstr>
      <vt:lpstr>Building blocks of Relational Model</vt:lpstr>
      <vt:lpstr>Building blocks of Relational Model</vt:lpstr>
      <vt:lpstr>Building blocks of Relational Model</vt:lpstr>
      <vt:lpstr>Building blocks of Relational Model</vt:lpstr>
      <vt:lpstr>Building blocks…Types of Attributes  </vt:lpstr>
      <vt:lpstr>Building blocks… Types of Attributes  </vt:lpstr>
      <vt:lpstr>Building blocks of Relational Model</vt:lpstr>
      <vt:lpstr>Degree of relationship </vt:lpstr>
      <vt:lpstr>Cardinality of a Relationship  </vt:lpstr>
      <vt:lpstr>Cardinality of a Relationship  </vt:lpstr>
      <vt:lpstr>SQL Components</vt:lpstr>
      <vt:lpstr>SQL Components</vt:lpstr>
      <vt:lpstr>SQL Components</vt:lpstr>
      <vt:lpstr>SQL Components</vt:lpstr>
      <vt:lpstr>SQL components</vt:lpstr>
      <vt:lpstr>The Data Manipulation Language</vt:lpstr>
      <vt:lpstr>Data Definition Language </vt:lpstr>
      <vt:lpstr>Data Control Language </vt:lpstr>
      <vt:lpstr>NOSQL Systems</vt:lpstr>
      <vt:lpstr>How NoSQL Differ from SQL</vt:lpstr>
      <vt:lpstr>NoSQL?</vt:lpstr>
      <vt:lpstr>NoSQL</vt:lpstr>
      <vt:lpstr>NoSQL</vt:lpstr>
      <vt:lpstr>Advantages</vt:lpstr>
      <vt:lpstr>Advantages </vt:lpstr>
      <vt:lpstr>Advantages </vt:lpstr>
      <vt:lpstr>Disadvantages of NoSQL</vt:lpstr>
      <vt:lpstr>RDBMS or NRDBMS?</vt:lpstr>
      <vt:lpstr>Characteristics of NoSQL Databases</vt:lpstr>
      <vt:lpstr>Characteristics of NoSQL Databases</vt:lpstr>
      <vt:lpstr>Types of NRDBMS</vt:lpstr>
      <vt:lpstr>Key-Value database</vt:lpstr>
      <vt:lpstr>Key-value database</vt:lpstr>
      <vt:lpstr>Column-oriented databases</vt:lpstr>
      <vt:lpstr>Database Storage orientation methods</vt:lpstr>
      <vt:lpstr>Database Storage orientation…Row vs column</vt:lpstr>
      <vt:lpstr>Advantages of column oriented in certain queries than row oriented</vt:lpstr>
      <vt:lpstr>Advantages of row oriented in certain Queries than column oriented</vt:lpstr>
      <vt:lpstr>Column-oriented database</vt:lpstr>
      <vt:lpstr>Document-oriented databases</vt:lpstr>
      <vt:lpstr>Graph-oriented databases</vt:lpstr>
      <vt:lpstr>Which on to choose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Addis Ababa Science and Technology University Department of Software Engineering Fundamentals of Database Systems ch-2Slide   Lecturer: Yaynshet.M </dc:title>
  <dc:creator>yayner</dc:creator>
  <cp:lastModifiedBy>Yay</cp:lastModifiedBy>
  <cp:revision>416</cp:revision>
  <dcterms:created xsi:type="dcterms:W3CDTF">2006-08-16T00:00:00Z</dcterms:created>
  <dcterms:modified xsi:type="dcterms:W3CDTF">2021-08-12T21:11:39Z</dcterms:modified>
</cp:coreProperties>
</file>